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handoutMasterIdLst>
    <p:handoutMasterId r:id="rId26"/>
  </p:handoutMasterIdLst>
  <p:sldIdLst>
    <p:sldId id="263" r:id="rId2"/>
    <p:sldId id="528" r:id="rId3"/>
    <p:sldId id="546" r:id="rId4"/>
    <p:sldId id="547" r:id="rId5"/>
    <p:sldId id="548" r:id="rId6"/>
    <p:sldId id="529" r:id="rId7"/>
    <p:sldId id="530" r:id="rId8"/>
    <p:sldId id="533" r:id="rId9"/>
    <p:sldId id="536" r:id="rId10"/>
    <p:sldId id="532" r:id="rId11"/>
    <p:sldId id="537" r:id="rId12"/>
    <p:sldId id="549" r:id="rId13"/>
    <p:sldId id="550" r:id="rId14"/>
    <p:sldId id="538" r:id="rId15"/>
    <p:sldId id="539" r:id="rId16"/>
    <p:sldId id="540" r:id="rId17"/>
    <p:sldId id="541" r:id="rId18"/>
    <p:sldId id="542" r:id="rId19"/>
    <p:sldId id="543" r:id="rId20"/>
    <p:sldId id="544" r:id="rId21"/>
    <p:sldId id="551" r:id="rId22"/>
    <p:sldId id="545" r:id="rId23"/>
    <p:sldId id="46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98" autoAdjust="0"/>
  </p:normalViewPr>
  <p:slideViewPr>
    <p:cSldViewPr>
      <p:cViewPr>
        <p:scale>
          <a:sx n="60" d="100"/>
          <a:sy n="60" d="100"/>
        </p:scale>
        <p:origin x="-3084" y="-11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1392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13CA99-9989-465C-BDF8-DEBB75700146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08E33011-6F29-40BB-B25C-64A929582BB9}">
      <dgm:prSet phldrT="[Text]" custT="1"/>
      <dgm:spPr/>
      <dgm:t>
        <a:bodyPr/>
        <a:lstStyle/>
        <a:p>
          <a:r>
            <a:rPr lang="th-TH" sz="2400" b="1" dirty="0" smtClean="0"/>
            <a:t>ความเชื่อต่อโลกที่ตนอาศัยอยู่ </a:t>
          </a:r>
          <a:endParaRPr lang="th-TH" sz="2400" b="1" dirty="0"/>
        </a:p>
      </dgm:t>
    </dgm:pt>
    <dgm:pt modelId="{D2E72D72-8D49-4585-BE46-73D9F7C3DA99}" type="parTrans" cxnId="{D9EB437A-31FD-4A89-AA51-78396C5AA0DD}">
      <dgm:prSet/>
      <dgm:spPr/>
      <dgm:t>
        <a:bodyPr/>
        <a:lstStyle/>
        <a:p>
          <a:endParaRPr lang="th-TH"/>
        </a:p>
      </dgm:t>
    </dgm:pt>
    <dgm:pt modelId="{9837A141-52BB-4A99-B7D6-D5B182DA9290}" type="sibTrans" cxnId="{D9EB437A-31FD-4A89-AA51-78396C5AA0DD}">
      <dgm:prSet/>
      <dgm:spPr/>
      <dgm:t>
        <a:bodyPr/>
        <a:lstStyle/>
        <a:p>
          <a:endParaRPr lang="th-TH"/>
        </a:p>
      </dgm:t>
    </dgm:pt>
    <dgm:pt modelId="{E58F1A4D-AA83-4373-A2E1-993B61873C40}">
      <dgm:prSet phldrT="[Text]" custT="1"/>
      <dgm:spPr/>
      <dgm:t>
        <a:bodyPr/>
        <a:lstStyle/>
        <a:p>
          <a:r>
            <a:rPr lang="th-TH" sz="2400" b="1" dirty="0" smtClean="0"/>
            <a:t>ความคิด ความรู้สึก และพฤติกรรม ที่เกิดร่วมกันของของกลุ่ม</a:t>
          </a:r>
          <a:endParaRPr lang="th-TH" sz="2400" b="1" dirty="0"/>
        </a:p>
      </dgm:t>
    </dgm:pt>
    <dgm:pt modelId="{1BD316A5-FFD6-4267-9D99-CAEB775B7BBB}" type="parTrans" cxnId="{F991FEE1-E116-4AB0-874E-A1EBD74EE63D}">
      <dgm:prSet/>
      <dgm:spPr/>
      <dgm:t>
        <a:bodyPr/>
        <a:lstStyle/>
        <a:p>
          <a:endParaRPr lang="th-TH"/>
        </a:p>
      </dgm:t>
    </dgm:pt>
    <dgm:pt modelId="{8916FA28-5900-4A65-B629-BCABC84A1BCF}" type="sibTrans" cxnId="{F991FEE1-E116-4AB0-874E-A1EBD74EE63D}">
      <dgm:prSet/>
      <dgm:spPr/>
      <dgm:t>
        <a:bodyPr/>
        <a:lstStyle/>
        <a:p>
          <a:endParaRPr lang="th-TH"/>
        </a:p>
      </dgm:t>
    </dgm:pt>
    <dgm:pt modelId="{689E8C6E-6C82-44B4-B860-C1F2AC5BA4DD}">
      <dgm:prSet phldrT="[Text]" custT="1"/>
      <dgm:spPr/>
      <dgm:t>
        <a:bodyPr/>
        <a:lstStyle/>
        <a:p>
          <a:r>
            <a:rPr lang="th-TH" sz="2400" b="1" dirty="0" smtClean="0"/>
            <a:t>พฤติกรรมที่ส่งผ่านจากคนหนึ่งสู่คนหนึ่ง</a:t>
          </a:r>
          <a:endParaRPr lang="th-TH" sz="2400" b="1" dirty="0"/>
        </a:p>
      </dgm:t>
    </dgm:pt>
    <dgm:pt modelId="{9D58C0FB-6845-41D0-9FAE-9127E37D85D2}" type="parTrans" cxnId="{C4F96EB5-5766-48FC-A27A-ECA121E87859}">
      <dgm:prSet/>
      <dgm:spPr/>
      <dgm:t>
        <a:bodyPr/>
        <a:lstStyle/>
        <a:p>
          <a:endParaRPr lang="th-TH"/>
        </a:p>
      </dgm:t>
    </dgm:pt>
    <dgm:pt modelId="{993E7148-FB07-412A-B324-346E2C5A4167}" type="sibTrans" cxnId="{C4F96EB5-5766-48FC-A27A-ECA121E87859}">
      <dgm:prSet/>
      <dgm:spPr/>
      <dgm:t>
        <a:bodyPr/>
        <a:lstStyle/>
        <a:p>
          <a:endParaRPr lang="th-TH"/>
        </a:p>
      </dgm:t>
    </dgm:pt>
    <dgm:pt modelId="{B073E3A2-DD77-4789-BEB3-1203FEDF237D}" type="pres">
      <dgm:prSet presAssocID="{9213CA99-9989-465C-BDF8-DEBB757001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51E329DA-5D11-4D5B-847B-84FE884AC29A}" type="pres">
      <dgm:prSet presAssocID="{08E33011-6F29-40BB-B25C-64A929582BB9}" presName="parentLin" presStyleCnt="0"/>
      <dgm:spPr/>
    </dgm:pt>
    <dgm:pt modelId="{197F36B4-F091-4C8B-92FA-B7054C11D00A}" type="pres">
      <dgm:prSet presAssocID="{08E33011-6F29-40BB-B25C-64A929582BB9}" presName="parentLeftMargin" presStyleLbl="node1" presStyleIdx="0" presStyleCnt="3"/>
      <dgm:spPr/>
      <dgm:t>
        <a:bodyPr/>
        <a:lstStyle/>
        <a:p>
          <a:endParaRPr lang="th-TH"/>
        </a:p>
      </dgm:t>
    </dgm:pt>
    <dgm:pt modelId="{AF6A3577-3190-4647-B788-CACC14EEC118}" type="pres">
      <dgm:prSet presAssocID="{08E33011-6F29-40BB-B25C-64A929582BB9}" presName="parentText" presStyleLbl="node1" presStyleIdx="0" presStyleCnt="3" custScaleX="126786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EA28477-954E-458B-8EA0-F7F0205ADCA5}" type="pres">
      <dgm:prSet presAssocID="{08E33011-6F29-40BB-B25C-64A929582BB9}" presName="negativeSpace" presStyleCnt="0"/>
      <dgm:spPr/>
    </dgm:pt>
    <dgm:pt modelId="{8083F4D6-3C27-4AE2-A349-39D26D23F095}" type="pres">
      <dgm:prSet presAssocID="{08E33011-6F29-40BB-B25C-64A929582BB9}" presName="childText" presStyleLbl="conFgAcc1" presStyleIdx="0" presStyleCnt="3">
        <dgm:presLayoutVars>
          <dgm:bulletEnabled val="1"/>
        </dgm:presLayoutVars>
      </dgm:prSet>
      <dgm:spPr/>
    </dgm:pt>
    <dgm:pt modelId="{17373E95-3019-48FB-B543-24CA4668D7DE}" type="pres">
      <dgm:prSet presAssocID="{9837A141-52BB-4A99-B7D6-D5B182DA9290}" presName="spaceBetweenRectangles" presStyleCnt="0"/>
      <dgm:spPr/>
    </dgm:pt>
    <dgm:pt modelId="{EF8075B0-D2C4-454E-93AD-C1C087138E83}" type="pres">
      <dgm:prSet presAssocID="{E58F1A4D-AA83-4373-A2E1-993B61873C40}" presName="parentLin" presStyleCnt="0"/>
      <dgm:spPr/>
    </dgm:pt>
    <dgm:pt modelId="{B1D9562D-4479-496B-9C1E-A3BB3E9587CE}" type="pres">
      <dgm:prSet presAssocID="{E58F1A4D-AA83-4373-A2E1-993B61873C40}" presName="parentLeftMargin" presStyleLbl="node1" presStyleIdx="0" presStyleCnt="3"/>
      <dgm:spPr/>
      <dgm:t>
        <a:bodyPr/>
        <a:lstStyle/>
        <a:p>
          <a:endParaRPr lang="th-TH"/>
        </a:p>
      </dgm:t>
    </dgm:pt>
    <dgm:pt modelId="{ABC3D122-0992-4E80-A8FB-7213FC164ABE}" type="pres">
      <dgm:prSet presAssocID="{E58F1A4D-AA83-4373-A2E1-993B61873C40}" presName="parentText" presStyleLbl="node1" presStyleIdx="1" presStyleCnt="3" custScaleX="126786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0333030-5494-4D83-A553-300F11A59F4A}" type="pres">
      <dgm:prSet presAssocID="{E58F1A4D-AA83-4373-A2E1-993B61873C40}" presName="negativeSpace" presStyleCnt="0"/>
      <dgm:spPr/>
    </dgm:pt>
    <dgm:pt modelId="{C9987A31-095E-4FF4-BF3B-40071E35809C}" type="pres">
      <dgm:prSet presAssocID="{E58F1A4D-AA83-4373-A2E1-993B61873C40}" presName="childText" presStyleLbl="conFgAcc1" presStyleIdx="1" presStyleCnt="3">
        <dgm:presLayoutVars>
          <dgm:bulletEnabled val="1"/>
        </dgm:presLayoutVars>
      </dgm:prSet>
      <dgm:spPr/>
    </dgm:pt>
    <dgm:pt modelId="{35F38D79-D188-48A8-87D4-CBC4D6B5DA67}" type="pres">
      <dgm:prSet presAssocID="{8916FA28-5900-4A65-B629-BCABC84A1BCF}" presName="spaceBetweenRectangles" presStyleCnt="0"/>
      <dgm:spPr/>
    </dgm:pt>
    <dgm:pt modelId="{B51A84BF-2FDC-4CCC-B23C-0C1317B454E7}" type="pres">
      <dgm:prSet presAssocID="{689E8C6E-6C82-44B4-B860-C1F2AC5BA4DD}" presName="parentLin" presStyleCnt="0"/>
      <dgm:spPr/>
    </dgm:pt>
    <dgm:pt modelId="{4767FA9B-94AF-4A17-ABDA-0B14B17C483D}" type="pres">
      <dgm:prSet presAssocID="{689E8C6E-6C82-44B4-B860-C1F2AC5BA4DD}" presName="parentLeftMargin" presStyleLbl="node1" presStyleIdx="1" presStyleCnt="3"/>
      <dgm:spPr/>
      <dgm:t>
        <a:bodyPr/>
        <a:lstStyle/>
        <a:p>
          <a:endParaRPr lang="th-TH"/>
        </a:p>
      </dgm:t>
    </dgm:pt>
    <dgm:pt modelId="{0C247956-02D5-4145-8418-B0DA68EBF57F}" type="pres">
      <dgm:prSet presAssocID="{689E8C6E-6C82-44B4-B860-C1F2AC5BA4DD}" presName="parentText" presStyleLbl="node1" presStyleIdx="2" presStyleCnt="3" custScaleX="126786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F1DE820-8AEF-4F08-A18C-9BBF7E9B0985}" type="pres">
      <dgm:prSet presAssocID="{689E8C6E-6C82-44B4-B860-C1F2AC5BA4DD}" presName="negativeSpace" presStyleCnt="0"/>
      <dgm:spPr/>
    </dgm:pt>
    <dgm:pt modelId="{94FF3E90-833E-48EB-8BD0-C5C2A4273D9E}" type="pres">
      <dgm:prSet presAssocID="{689E8C6E-6C82-44B4-B860-C1F2AC5BA4D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1A15668-1C58-44F6-8168-37CC3FF3DBDF}" type="presOf" srcId="{08E33011-6F29-40BB-B25C-64A929582BB9}" destId="{AF6A3577-3190-4647-B788-CACC14EEC118}" srcOrd="1" destOrd="0" presId="urn:microsoft.com/office/officeart/2005/8/layout/list1"/>
    <dgm:cxn modelId="{C4F96EB5-5766-48FC-A27A-ECA121E87859}" srcId="{9213CA99-9989-465C-BDF8-DEBB75700146}" destId="{689E8C6E-6C82-44B4-B860-C1F2AC5BA4DD}" srcOrd="2" destOrd="0" parTransId="{9D58C0FB-6845-41D0-9FAE-9127E37D85D2}" sibTransId="{993E7148-FB07-412A-B324-346E2C5A4167}"/>
    <dgm:cxn modelId="{0FC976AF-3C91-4048-B68B-5997F00A9D48}" type="presOf" srcId="{E58F1A4D-AA83-4373-A2E1-993B61873C40}" destId="{ABC3D122-0992-4E80-A8FB-7213FC164ABE}" srcOrd="1" destOrd="0" presId="urn:microsoft.com/office/officeart/2005/8/layout/list1"/>
    <dgm:cxn modelId="{D9EB437A-31FD-4A89-AA51-78396C5AA0DD}" srcId="{9213CA99-9989-465C-BDF8-DEBB75700146}" destId="{08E33011-6F29-40BB-B25C-64A929582BB9}" srcOrd="0" destOrd="0" parTransId="{D2E72D72-8D49-4585-BE46-73D9F7C3DA99}" sibTransId="{9837A141-52BB-4A99-B7D6-D5B182DA9290}"/>
    <dgm:cxn modelId="{7965D75C-6D48-48B5-9546-B9587D538584}" type="presOf" srcId="{9213CA99-9989-465C-BDF8-DEBB75700146}" destId="{B073E3A2-DD77-4789-BEB3-1203FEDF237D}" srcOrd="0" destOrd="0" presId="urn:microsoft.com/office/officeart/2005/8/layout/list1"/>
    <dgm:cxn modelId="{F991FEE1-E116-4AB0-874E-A1EBD74EE63D}" srcId="{9213CA99-9989-465C-BDF8-DEBB75700146}" destId="{E58F1A4D-AA83-4373-A2E1-993B61873C40}" srcOrd="1" destOrd="0" parTransId="{1BD316A5-FFD6-4267-9D99-CAEB775B7BBB}" sibTransId="{8916FA28-5900-4A65-B629-BCABC84A1BCF}"/>
    <dgm:cxn modelId="{6CDCEBAF-FD63-42A5-B05F-FEB8556A8981}" type="presOf" srcId="{689E8C6E-6C82-44B4-B860-C1F2AC5BA4DD}" destId="{0C247956-02D5-4145-8418-B0DA68EBF57F}" srcOrd="1" destOrd="0" presId="urn:microsoft.com/office/officeart/2005/8/layout/list1"/>
    <dgm:cxn modelId="{55CE52F2-CE4A-4E8F-A260-5FF09B0903B6}" type="presOf" srcId="{08E33011-6F29-40BB-B25C-64A929582BB9}" destId="{197F36B4-F091-4C8B-92FA-B7054C11D00A}" srcOrd="0" destOrd="0" presId="urn:microsoft.com/office/officeart/2005/8/layout/list1"/>
    <dgm:cxn modelId="{94C81F17-CDBB-4628-B0E2-AD78C11FB18C}" type="presOf" srcId="{E58F1A4D-AA83-4373-A2E1-993B61873C40}" destId="{B1D9562D-4479-496B-9C1E-A3BB3E9587CE}" srcOrd="0" destOrd="0" presId="urn:microsoft.com/office/officeart/2005/8/layout/list1"/>
    <dgm:cxn modelId="{A8BEF2C0-CE2C-4454-B0B7-D3D9D91AAAB7}" type="presOf" srcId="{689E8C6E-6C82-44B4-B860-C1F2AC5BA4DD}" destId="{4767FA9B-94AF-4A17-ABDA-0B14B17C483D}" srcOrd="0" destOrd="0" presId="urn:microsoft.com/office/officeart/2005/8/layout/list1"/>
    <dgm:cxn modelId="{21A32589-49F0-47CD-B0BA-876E0645D9A1}" type="presParOf" srcId="{B073E3A2-DD77-4789-BEB3-1203FEDF237D}" destId="{51E329DA-5D11-4D5B-847B-84FE884AC29A}" srcOrd="0" destOrd="0" presId="urn:microsoft.com/office/officeart/2005/8/layout/list1"/>
    <dgm:cxn modelId="{EA91DF94-9310-4097-BBDD-716616293B61}" type="presParOf" srcId="{51E329DA-5D11-4D5B-847B-84FE884AC29A}" destId="{197F36B4-F091-4C8B-92FA-B7054C11D00A}" srcOrd="0" destOrd="0" presId="urn:microsoft.com/office/officeart/2005/8/layout/list1"/>
    <dgm:cxn modelId="{82717247-5D2B-4178-BA97-396B9D09B9C1}" type="presParOf" srcId="{51E329DA-5D11-4D5B-847B-84FE884AC29A}" destId="{AF6A3577-3190-4647-B788-CACC14EEC118}" srcOrd="1" destOrd="0" presId="urn:microsoft.com/office/officeart/2005/8/layout/list1"/>
    <dgm:cxn modelId="{BB34640D-A32F-484F-9F14-2B27FC281E0C}" type="presParOf" srcId="{B073E3A2-DD77-4789-BEB3-1203FEDF237D}" destId="{CEA28477-954E-458B-8EA0-F7F0205ADCA5}" srcOrd="1" destOrd="0" presId="urn:microsoft.com/office/officeart/2005/8/layout/list1"/>
    <dgm:cxn modelId="{8C85B097-E615-486E-AB57-A7987D685A80}" type="presParOf" srcId="{B073E3A2-DD77-4789-BEB3-1203FEDF237D}" destId="{8083F4D6-3C27-4AE2-A349-39D26D23F095}" srcOrd="2" destOrd="0" presId="urn:microsoft.com/office/officeart/2005/8/layout/list1"/>
    <dgm:cxn modelId="{5B48B93C-6B65-4641-8DC5-5D3118E9762F}" type="presParOf" srcId="{B073E3A2-DD77-4789-BEB3-1203FEDF237D}" destId="{17373E95-3019-48FB-B543-24CA4668D7DE}" srcOrd="3" destOrd="0" presId="urn:microsoft.com/office/officeart/2005/8/layout/list1"/>
    <dgm:cxn modelId="{919C5FF9-201D-49C5-B513-B6FE4D0465C3}" type="presParOf" srcId="{B073E3A2-DD77-4789-BEB3-1203FEDF237D}" destId="{EF8075B0-D2C4-454E-93AD-C1C087138E83}" srcOrd="4" destOrd="0" presId="urn:microsoft.com/office/officeart/2005/8/layout/list1"/>
    <dgm:cxn modelId="{98D856FE-3D7C-4324-9403-E4B3574C87B9}" type="presParOf" srcId="{EF8075B0-D2C4-454E-93AD-C1C087138E83}" destId="{B1D9562D-4479-496B-9C1E-A3BB3E9587CE}" srcOrd="0" destOrd="0" presId="urn:microsoft.com/office/officeart/2005/8/layout/list1"/>
    <dgm:cxn modelId="{8AC44A96-F5F2-4A27-B879-43B6CC4B4DF6}" type="presParOf" srcId="{EF8075B0-D2C4-454E-93AD-C1C087138E83}" destId="{ABC3D122-0992-4E80-A8FB-7213FC164ABE}" srcOrd="1" destOrd="0" presId="urn:microsoft.com/office/officeart/2005/8/layout/list1"/>
    <dgm:cxn modelId="{B11C7BF7-4A1F-4C43-B733-F9BE749421BB}" type="presParOf" srcId="{B073E3A2-DD77-4789-BEB3-1203FEDF237D}" destId="{50333030-5494-4D83-A553-300F11A59F4A}" srcOrd="5" destOrd="0" presId="urn:microsoft.com/office/officeart/2005/8/layout/list1"/>
    <dgm:cxn modelId="{CF7B2AE2-D5A4-4530-AC13-13EC657ADFD1}" type="presParOf" srcId="{B073E3A2-DD77-4789-BEB3-1203FEDF237D}" destId="{C9987A31-095E-4FF4-BF3B-40071E35809C}" srcOrd="6" destOrd="0" presId="urn:microsoft.com/office/officeart/2005/8/layout/list1"/>
    <dgm:cxn modelId="{9EA3D0F5-F063-4021-BA54-C8BB3550D31D}" type="presParOf" srcId="{B073E3A2-DD77-4789-BEB3-1203FEDF237D}" destId="{35F38D79-D188-48A8-87D4-CBC4D6B5DA67}" srcOrd="7" destOrd="0" presId="urn:microsoft.com/office/officeart/2005/8/layout/list1"/>
    <dgm:cxn modelId="{C68B6116-5EA7-4671-BEF5-F51DCE000B47}" type="presParOf" srcId="{B073E3A2-DD77-4789-BEB3-1203FEDF237D}" destId="{B51A84BF-2FDC-4CCC-B23C-0C1317B454E7}" srcOrd="8" destOrd="0" presId="urn:microsoft.com/office/officeart/2005/8/layout/list1"/>
    <dgm:cxn modelId="{7A718E02-34D7-40F7-837A-BDD93443F31F}" type="presParOf" srcId="{B51A84BF-2FDC-4CCC-B23C-0C1317B454E7}" destId="{4767FA9B-94AF-4A17-ABDA-0B14B17C483D}" srcOrd="0" destOrd="0" presId="urn:microsoft.com/office/officeart/2005/8/layout/list1"/>
    <dgm:cxn modelId="{3D06ADA4-3717-4853-98E1-03FF3A06D448}" type="presParOf" srcId="{B51A84BF-2FDC-4CCC-B23C-0C1317B454E7}" destId="{0C247956-02D5-4145-8418-B0DA68EBF57F}" srcOrd="1" destOrd="0" presId="urn:microsoft.com/office/officeart/2005/8/layout/list1"/>
    <dgm:cxn modelId="{E57F7E7D-6856-4929-ACBA-B35040618EBB}" type="presParOf" srcId="{B073E3A2-DD77-4789-BEB3-1203FEDF237D}" destId="{BF1DE820-8AEF-4F08-A18C-9BBF7E9B0985}" srcOrd="9" destOrd="0" presId="urn:microsoft.com/office/officeart/2005/8/layout/list1"/>
    <dgm:cxn modelId="{21880634-83EE-4EA4-8304-B063FB9B29FD}" type="presParOf" srcId="{B073E3A2-DD77-4789-BEB3-1203FEDF237D}" destId="{94FF3E90-833E-48EB-8BD0-C5C2A4273D9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3EEDF7-1A28-40EA-98B9-6833ACE52FE7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4C28A7B2-5019-42B2-917F-4894875F19C7}">
      <dgm:prSet phldrT="[Text]"/>
      <dgm:spPr/>
      <dgm:t>
        <a:bodyPr/>
        <a:lstStyle/>
        <a:p>
          <a:r>
            <a:rPr lang="th-TH" b="1" dirty="0" smtClean="0"/>
            <a:t>พอประมาน</a:t>
          </a:r>
          <a:endParaRPr lang="th-TH" b="1" dirty="0"/>
        </a:p>
      </dgm:t>
    </dgm:pt>
    <dgm:pt modelId="{EB52069F-6BDF-4C39-9E63-ACB34178A950}" type="parTrans" cxnId="{9E8F2473-1045-438E-9FEB-1E1621A6D95C}">
      <dgm:prSet/>
      <dgm:spPr/>
      <dgm:t>
        <a:bodyPr/>
        <a:lstStyle/>
        <a:p>
          <a:endParaRPr lang="th-TH"/>
        </a:p>
      </dgm:t>
    </dgm:pt>
    <dgm:pt modelId="{6069E1BA-14CE-498D-87EB-0E840431BA22}" type="sibTrans" cxnId="{9E8F2473-1045-438E-9FEB-1E1621A6D95C}">
      <dgm:prSet/>
      <dgm:spPr/>
      <dgm:t>
        <a:bodyPr/>
        <a:lstStyle/>
        <a:p>
          <a:endParaRPr lang="th-TH"/>
        </a:p>
      </dgm:t>
    </dgm:pt>
    <dgm:pt modelId="{A413FA84-CDE3-4E59-9EE7-845DF6707E97}">
      <dgm:prSet phldrT="[Text]"/>
      <dgm:spPr/>
      <dgm:t>
        <a:bodyPr/>
        <a:lstStyle/>
        <a:p>
          <a:r>
            <a:rPr lang="th-TH" b="1" dirty="0" smtClean="0"/>
            <a:t>ภูมิคุ้มกัน</a:t>
          </a:r>
          <a:endParaRPr lang="th-TH" b="1" dirty="0"/>
        </a:p>
      </dgm:t>
    </dgm:pt>
    <dgm:pt modelId="{3F7BD17C-4984-4FB0-B3AB-7FCD6888B52E}" type="parTrans" cxnId="{BF1C67CD-360A-4B8B-B4D5-B532DD0DAFDF}">
      <dgm:prSet/>
      <dgm:spPr/>
      <dgm:t>
        <a:bodyPr/>
        <a:lstStyle/>
        <a:p>
          <a:endParaRPr lang="th-TH"/>
        </a:p>
      </dgm:t>
    </dgm:pt>
    <dgm:pt modelId="{C3179F2E-956B-4265-9A7B-58EF26C5A15E}" type="sibTrans" cxnId="{BF1C67CD-360A-4B8B-B4D5-B532DD0DAFDF}">
      <dgm:prSet/>
      <dgm:spPr/>
      <dgm:t>
        <a:bodyPr/>
        <a:lstStyle/>
        <a:p>
          <a:endParaRPr lang="th-TH"/>
        </a:p>
      </dgm:t>
    </dgm:pt>
    <dgm:pt modelId="{BC92819A-182F-4268-9039-618C4CE711A2}">
      <dgm:prSet phldrT="[Text]"/>
      <dgm:spPr/>
      <dgm:t>
        <a:bodyPr/>
        <a:lstStyle/>
        <a:p>
          <a:r>
            <a:rPr lang="th-TH" b="1" dirty="0" smtClean="0"/>
            <a:t>มีเหตุผล</a:t>
          </a:r>
          <a:endParaRPr lang="th-TH" b="1" dirty="0"/>
        </a:p>
      </dgm:t>
    </dgm:pt>
    <dgm:pt modelId="{19CCAC0D-35C1-4D97-9668-63FD153B29CD}" type="parTrans" cxnId="{C4A129A1-C6D6-4D81-976D-9882ECB025B2}">
      <dgm:prSet/>
      <dgm:spPr/>
      <dgm:t>
        <a:bodyPr/>
        <a:lstStyle/>
        <a:p>
          <a:endParaRPr lang="th-TH"/>
        </a:p>
      </dgm:t>
    </dgm:pt>
    <dgm:pt modelId="{E3E4CD32-3C9B-4592-8C0C-869361278143}" type="sibTrans" cxnId="{C4A129A1-C6D6-4D81-976D-9882ECB025B2}">
      <dgm:prSet/>
      <dgm:spPr/>
      <dgm:t>
        <a:bodyPr/>
        <a:lstStyle/>
        <a:p>
          <a:endParaRPr lang="th-TH"/>
        </a:p>
      </dgm:t>
    </dgm:pt>
    <dgm:pt modelId="{B040C362-9428-40E8-BB78-6AD8442B0D6A}" type="pres">
      <dgm:prSet presAssocID="{E43EEDF7-1A28-40EA-98B9-6833ACE52FE7}" presName="compositeShape" presStyleCnt="0">
        <dgm:presLayoutVars>
          <dgm:chMax val="7"/>
          <dgm:dir/>
          <dgm:resizeHandles val="exact"/>
        </dgm:presLayoutVars>
      </dgm:prSet>
      <dgm:spPr/>
    </dgm:pt>
    <dgm:pt modelId="{F46E7824-1843-4EBB-9A6C-6C43B3C5B0C3}" type="pres">
      <dgm:prSet presAssocID="{4C28A7B2-5019-42B2-917F-4894875F19C7}" presName="circ1" presStyleLbl="vennNode1" presStyleIdx="0" presStyleCnt="3" custLinFactNeighborY="1843"/>
      <dgm:spPr/>
      <dgm:t>
        <a:bodyPr/>
        <a:lstStyle/>
        <a:p>
          <a:endParaRPr lang="th-TH"/>
        </a:p>
      </dgm:t>
    </dgm:pt>
    <dgm:pt modelId="{AADE1C1D-E18C-414A-B92C-4E9AC54CB127}" type="pres">
      <dgm:prSet presAssocID="{4C28A7B2-5019-42B2-917F-4894875F19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36129FF-D6B4-43C1-B4A8-56DB43B32479}" type="pres">
      <dgm:prSet presAssocID="{A413FA84-CDE3-4E59-9EE7-845DF6707E97}" presName="circ2" presStyleLbl="vennNode1" presStyleIdx="1" presStyleCnt="3"/>
      <dgm:spPr/>
      <dgm:t>
        <a:bodyPr/>
        <a:lstStyle/>
        <a:p>
          <a:endParaRPr lang="th-TH"/>
        </a:p>
      </dgm:t>
    </dgm:pt>
    <dgm:pt modelId="{82887FAB-376D-49A9-9D20-0181B0E43F7B}" type="pres">
      <dgm:prSet presAssocID="{A413FA84-CDE3-4E59-9EE7-845DF6707E9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30D9688-B882-4439-A528-3F1C24153B2E}" type="pres">
      <dgm:prSet presAssocID="{BC92819A-182F-4268-9039-618C4CE711A2}" presName="circ3" presStyleLbl="vennNode1" presStyleIdx="2" presStyleCnt="3"/>
      <dgm:spPr/>
      <dgm:t>
        <a:bodyPr/>
        <a:lstStyle/>
        <a:p>
          <a:endParaRPr lang="th-TH"/>
        </a:p>
      </dgm:t>
    </dgm:pt>
    <dgm:pt modelId="{39178B5E-475E-43E2-808F-59785CEC4C70}" type="pres">
      <dgm:prSet presAssocID="{BC92819A-182F-4268-9039-618C4CE711A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9EAD2A7E-19E7-4373-B2D8-0A62AAA348A6}" type="presOf" srcId="{A413FA84-CDE3-4E59-9EE7-845DF6707E97}" destId="{636129FF-D6B4-43C1-B4A8-56DB43B32479}" srcOrd="0" destOrd="0" presId="urn:microsoft.com/office/officeart/2005/8/layout/venn1"/>
    <dgm:cxn modelId="{9E8F2473-1045-438E-9FEB-1E1621A6D95C}" srcId="{E43EEDF7-1A28-40EA-98B9-6833ACE52FE7}" destId="{4C28A7B2-5019-42B2-917F-4894875F19C7}" srcOrd="0" destOrd="0" parTransId="{EB52069F-6BDF-4C39-9E63-ACB34178A950}" sibTransId="{6069E1BA-14CE-498D-87EB-0E840431BA22}"/>
    <dgm:cxn modelId="{FA72772A-8E4A-49EA-932F-833CBDA3DB6F}" type="presOf" srcId="{E43EEDF7-1A28-40EA-98B9-6833ACE52FE7}" destId="{B040C362-9428-40E8-BB78-6AD8442B0D6A}" srcOrd="0" destOrd="0" presId="urn:microsoft.com/office/officeart/2005/8/layout/venn1"/>
    <dgm:cxn modelId="{C4A129A1-C6D6-4D81-976D-9882ECB025B2}" srcId="{E43EEDF7-1A28-40EA-98B9-6833ACE52FE7}" destId="{BC92819A-182F-4268-9039-618C4CE711A2}" srcOrd="2" destOrd="0" parTransId="{19CCAC0D-35C1-4D97-9668-63FD153B29CD}" sibTransId="{E3E4CD32-3C9B-4592-8C0C-869361278143}"/>
    <dgm:cxn modelId="{26FC7448-E0A5-4D90-B7A5-6F1627A61BBD}" type="presOf" srcId="{4C28A7B2-5019-42B2-917F-4894875F19C7}" destId="{AADE1C1D-E18C-414A-B92C-4E9AC54CB127}" srcOrd="1" destOrd="0" presId="urn:microsoft.com/office/officeart/2005/8/layout/venn1"/>
    <dgm:cxn modelId="{BF1C67CD-360A-4B8B-B4D5-B532DD0DAFDF}" srcId="{E43EEDF7-1A28-40EA-98B9-6833ACE52FE7}" destId="{A413FA84-CDE3-4E59-9EE7-845DF6707E97}" srcOrd="1" destOrd="0" parTransId="{3F7BD17C-4984-4FB0-B3AB-7FCD6888B52E}" sibTransId="{C3179F2E-956B-4265-9A7B-58EF26C5A15E}"/>
    <dgm:cxn modelId="{7DF978B5-0A78-4027-B62F-7D7CFE9C1A34}" type="presOf" srcId="{BC92819A-182F-4268-9039-618C4CE711A2}" destId="{030D9688-B882-4439-A528-3F1C24153B2E}" srcOrd="0" destOrd="0" presId="urn:microsoft.com/office/officeart/2005/8/layout/venn1"/>
    <dgm:cxn modelId="{3561A9DA-B31C-4BF1-AA2B-E8892B6142A3}" type="presOf" srcId="{BC92819A-182F-4268-9039-618C4CE711A2}" destId="{39178B5E-475E-43E2-808F-59785CEC4C70}" srcOrd="1" destOrd="0" presId="urn:microsoft.com/office/officeart/2005/8/layout/venn1"/>
    <dgm:cxn modelId="{0371C801-886C-4A82-BBF1-8FFB8E576361}" type="presOf" srcId="{A413FA84-CDE3-4E59-9EE7-845DF6707E97}" destId="{82887FAB-376D-49A9-9D20-0181B0E43F7B}" srcOrd="1" destOrd="0" presId="urn:microsoft.com/office/officeart/2005/8/layout/venn1"/>
    <dgm:cxn modelId="{167B3CD3-7E0D-4E55-AB15-06BD8AFEB970}" type="presOf" srcId="{4C28A7B2-5019-42B2-917F-4894875F19C7}" destId="{F46E7824-1843-4EBB-9A6C-6C43B3C5B0C3}" srcOrd="0" destOrd="0" presId="urn:microsoft.com/office/officeart/2005/8/layout/venn1"/>
    <dgm:cxn modelId="{ACB24389-6BEF-4B07-B300-D3C6DCC43271}" type="presParOf" srcId="{B040C362-9428-40E8-BB78-6AD8442B0D6A}" destId="{F46E7824-1843-4EBB-9A6C-6C43B3C5B0C3}" srcOrd="0" destOrd="0" presId="urn:microsoft.com/office/officeart/2005/8/layout/venn1"/>
    <dgm:cxn modelId="{9F7659B7-BF54-4F5B-99CC-4523029D49C6}" type="presParOf" srcId="{B040C362-9428-40E8-BB78-6AD8442B0D6A}" destId="{AADE1C1D-E18C-414A-B92C-4E9AC54CB127}" srcOrd="1" destOrd="0" presId="urn:microsoft.com/office/officeart/2005/8/layout/venn1"/>
    <dgm:cxn modelId="{5A8A327B-2D07-425D-ABC2-15BFBE04ED73}" type="presParOf" srcId="{B040C362-9428-40E8-BB78-6AD8442B0D6A}" destId="{636129FF-D6B4-43C1-B4A8-56DB43B32479}" srcOrd="2" destOrd="0" presId="urn:microsoft.com/office/officeart/2005/8/layout/venn1"/>
    <dgm:cxn modelId="{A3839DB1-6584-44BB-861B-D54EC5451FA0}" type="presParOf" srcId="{B040C362-9428-40E8-BB78-6AD8442B0D6A}" destId="{82887FAB-376D-49A9-9D20-0181B0E43F7B}" srcOrd="3" destOrd="0" presId="urn:microsoft.com/office/officeart/2005/8/layout/venn1"/>
    <dgm:cxn modelId="{792263DA-8FA9-4294-989B-572D5F5A8A9C}" type="presParOf" srcId="{B040C362-9428-40E8-BB78-6AD8442B0D6A}" destId="{030D9688-B882-4439-A528-3F1C24153B2E}" srcOrd="4" destOrd="0" presId="urn:microsoft.com/office/officeart/2005/8/layout/venn1"/>
    <dgm:cxn modelId="{7B1A9768-3DAF-461E-829F-9BC70B159EA6}" type="presParOf" srcId="{B040C362-9428-40E8-BB78-6AD8442B0D6A}" destId="{39178B5E-475E-43E2-808F-59785CEC4C7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474E5-75E2-45EA-9222-4E04A9CA6250}" type="doc">
      <dgm:prSet loTypeId="urn:microsoft.com/office/officeart/2005/8/layout/arrow5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FE5F6D87-1DC3-4D03-B8BB-858F99D8359D}">
      <dgm:prSet phldrT="[Text]"/>
      <dgm:spPr/>
      <dgm:t>
        <a:bodyPr/>
        <a:lstStyle/>
        <a:p>
          <a:r>
            <a:rPr lang="th-TH" b="1" dirty="0" smtClean="0"/>
            <a:t>ความรู้</a:t>
          </a:r>
          <a:endParaRPr lang="th-TH" b="1" dirty="0"/>
        </a:p>
      </dgm:t>
    </dgm:pt>
    <dgm:pt modelId="{B14000DE-DCD0-4582-9E12-CFD7C6A767FF}" type="parTrans" cxnId="{56158F94-6FA1-40ED-88D3-E5A74771C567}">
      <dgm:prSet/>
      <dgm:spPr/>
      <dgm:t>
        <a:bodyPr/>
        <a:lstStyle/>
        <a:p>
          <a:endParaRPr lang="th-TH"/>
        </a:p>
      </dgm:t>
    </dgm:pt>
    <dgm:pt modelId="{B36B8B25-D658-4FE2-92A4-0AB60444D7B6}" type="sibTrans" cxnId="{56158F94-6FA1-40ED-88D3-E5A74771C567}">
      <dgm:prSet/>
      <dgm:spPr/>
      <dgm:t>
        <a:bodyPr/>
        <a:lstStyle/>
        <a:p>
          <a:endParaRPr lang="th-TH"/>
        </a:p>
      </dgm:t>
    </dgm:pt>
    <dgm:pt modelId="{1AD36B8F-05B9-43F6-9F7C-61581A698C38}">
      <dgm:prSet phldrT="[Text]"/>
      <dgm:spPr/>
      <dgm:t>
        <a:bodyPr/>
        <a:lstStyle/>
        <a:p>
          <a:r>
            <a:rPr lang="th-TH" b="1" dirty="0" smtClean="0"/>
            <a:t>คุณธรรม</a:t>
          </a:r>
          <a:endParaRPr lang="th-TH" b="1" dirty="0"/>
        </a:p>
      </dgm:t>
    </dgm:pt>
    <dgm:pt modelId="{A7CC61F8-C4B8-4EB8-9B53-11CB2B120D90}" type="parTrans" cxnId="{B8FFD20B-46E3-4435-87BB-012E1ACF1AE7}">
      <dgm:prSet/>
      <dgm:spPr/>
      <dgm:t>
        <a:bodyPr/>
        <a:lstStyle/>
        <a:p>
          <a:endParaRPr lang="th-TH"/>
        </a:p>
      </dgm:t>
    </dgm:pt>
    <dgm:pt modelId="{9AE13031-DFB7-48C4-88CE-BE9D297CE345}" type="sibTrans" cxnId="{B8FFD20B-46E3-4435-87BB-012E1ACF1AE7}">
      <dgm:prSet/>
      <dgm:spPr/>
      <dgm:t>
        <a:bodyPr/>
        <a:lstStyle/>
        <a:p>
          <a:endParaRPr lang="th-TH"/>
        </a:p>
      </dgm:t>
    </dgm:pt>
    <dgm:pt modelId="{BADAE9E2-E44C-4347-9670-B97530448E80}" type="pres">
      <dgm:prSet presAssocID="{5A6474E5-75E2-45EA-9222-4E04A9CA625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034254BD-216B-4DD7-9B47-EEEA5C1DB621}" type="pres">
      <dgm:prSet presAssocID="{FE5F6D87-1DC3-4D03-B8BB-858F99D8359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260476E-3EA2-4FCB-8113-7AAD9A54F621}" type="pres">
      <dgm:prSet presAssocID="{1AD36B8F-05B9-43F6-9F7C-61581A698C38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B820CD0A-712B-4061-B5C5-A18107384335}" type="presOf" srcId="{1AD36B8F-05B9-43F6-9F7C-61581A698C38}" destId="{0260476E-3EA2-4FCB-8113-7AAD9A54F621}" srcOrd="0" destOrd="0" presId="urn:microsoft.com/office/officeart/2005/8/layout/arrow5"/>
    <dgm:cxn modelId="{F759095C-B572-4E96-8BEC-A80BEEA576DC}" type="presOf" srcId="{5A6474E5-75E2-45EA-9222-4E04A9CA6250}" destId="{BADAE9E2-E44C-4347-9670-B97530448E80}" srcOrd="0" destOrd="0" presId="urn:microsoft.com/office/officeart/2005/8/layout/arrow5"/>
    <dgm:cxn modelId="{56158F94-6FA1-40ED-88D3-E5A74771C567}" srcId="{5A6474E5-75E2-45EA-9222-4E04A9CA6250}" destId="{FE5F6D87-1DC3-4D03-B8BB-858F99D8359D}" srcOrd="0" destOrd="0" parTransId="{B14000DE-DCD0-4582-9E12-CFD7C6A767FF}" sibTransId="{B36B8B25-D658-4FE2-92A4-0AB60444D7B6}"/>
    <dgm:cxn modelId="{B8FFD20B-46E3-4435-87BB-012E1ACF1AE7}" srcId="{5A6474E5-75E2-45EA-9222-4E04A9CA6250}" destId="{1AD36B8F-05B9-43F6-9F7C-61581A698C38}" srcOrd="1" destOrd="0" parTransId="{A7CC61F8-C4B8-4EB8-9B53-11CB2B120D90}" sibTransId="{9AE13031-DFB7-48C4-88CE-BE9D297CE345}"/>
    <dgm:cxn modelId="{23C4BF83-6BA9-4CFD-A5CA-CC1B8251DAD6}" type="presOf" srcId="{FE5F6D87-1DC3-4D03-B8BB-858F99D8359D}" destId="{034254BD-216B-4DD7-9B47-EEEA5C1DB621}" srcOrd="0" destOrd="0" presId="urn:microsoft.com/office/officeart/2005/8/layout/arrow5"/>
    <dgm:cxn modelId="{62B29EB6-5DF8-4686-BC5B-80A9D7E1EA48}" type="presParOf" srcId="{BADAE9E2-E44C-4347-9670-B97530448E80}" destId="{034254BD-216B-4DD7-9B47-EEEA5C1DB621}" srcOrd="0" destOrd="0" presId="urn:microsoft.com/office/officeart/2005/8/layout/arrow5"/>
    <dgm:cxn modelId="{268715A3-71BF-42A4-B301-0FC6B7DD04E5}" type="presParOf" srcId="{BADAE9E2-E44C-4347-9670-B97530448E80}" destId="{0260476E-3EA2-4FCB-8113-7AAD9A54F621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83F4D6-3C27-4AE2-A349-39D26D23F095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6A3577-3190-4647-B788-CACC14EEC118}">
      <dsp:nvSpPr>
        <dsp:cNvPr id="0" name=""/>
        <dsp:cNvSpPr/>
      </dsp:nvSpPr>
      <dsp:spPr>
        <a:xfrm>
          <a:off x="304800" y="6459"/>
          <a:ext cx="5410212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/>
            <a:t>ความเชื่อต่อโลกที่ตนอาศัยอยู่ </a:t>
          </a:r>
          <a:endParaRPr lang="th-TH" sz="2400" b="1" kern="1200" dirty="0"/>
        </a:p>
      </dsp:txBody>
      <dsp:txXfrm>
        <a:off x="304800" y="6459"/>
        <a:ext cx="5410212" cy="915120"/>
      </dsp:txXfrm>
    </dsp:sp>
    <dsp:sp modelId="{C9987A31-095E-4FF4-BF3B-40071E35809C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C3D122-0992-4E80-A8FB-7213FC164ABE}">
      <dsp:nvSpPr>
        <dsp:cNvPr id="0" name=""/>
        <dsp:cNvSpPr/>
      </dsp:nvSpPr>
      <dsp:spPr>
        <a:xfrm>
          <a:off x="304800" y="1412619"/>
          <a:ext cx="5410212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/>
            <a:t>ความคิด ความรู้สึก และพฤติกรรม ที่เกิดร่วมกันของของกลุ่ม</a:t>
          </a:r>
          <a:endParaRPr lang="th-TH" sz="2400" b="1" kern="1200" dirty="0"/>
        </a:p>
      </dsp:txBody>
      <dsp:txXfrm>
        <a:off x="304800" y="1412619"/>
        <a:ext cx="5410212" cy="915120"/>
      </dsp:txXfrm>
    </dsp:sp>
    <dsp:sp modelId="{94FF3E90-833E-48EB-8BD0-C5C2A4273D9E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47956-02D5-4145-8418-B0DA68EBF57F}">
      <dsp:nvSpPr>
        <dsp:cNvPr id="0" name=""/>
        <dsp:cNvSpPr/>
      </dsp:nvSpPr>
      <dsp:spPr>
        <a:xfrm>
          <a:off x="304800" y="2818780"/>
          <a:ext cx="5410212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/>
            <a:t>พฤติกรรมที่ส่งผ่านจากคนหนึ่งสู่คนหนึ่ง</a:t>
          </a:r>
          <a:endParaRPr lang="th-TH" sz="2400" b="1" kern="1200" dirty="0"/>
        </a:p>
      </dsp:txBody>
      <dsp:txXfrm>
        <a:off x="304800" y="2818780"/>
        <a:ext cx="5410212" cy="9151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6E7824-1843-4EBB-9A6C-6C43B3C5B0C3}">
      <dsp:nvSpPr>
        <dsp:cNvPr id="0" name=""/>
        <dsp:cNvSpPr/>
      </dsp:nvSpPr>
      <dsp:spPr>
        <a:xfrm>
          <a:off x="1364459" y="71430"/>
          <a:ext cx="1819279" cy="181927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200" b="1" kern="1200" dirty="0" smtClean="0"/>
            <a:t>พอประมาน</a:t>
          </a:r>
          <a:endParaRPr lang="th-TH" sz="3200" b="1" kern="1200" dirty="0"/>
        </a:p>
      </dsp:txBody>
      <dsp:txXfrm>
        <a:off x="1607029" y="389804"/>
        <a:ext cx="1334138" cy="818675"/>
      </dsp:txXfrm>
    </dsp:sp>
    <dsp:sp modelId="{636129FF-D6B4-43C1-B4A8-56DB43B32479}">
      <dsp:nvSpPr>
        <dsp:cNvPr id="0" name=""/>
        <dsp:cNvSpPr/>
      </dsp:nvSpPr>
      <dsp:spPr>
        <a:xfrm>
          <a:off x="2020915" y="1174951"/>
          <a:ext cx="1819279" cy="181927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200" b="1" kern="1200" dirty="0" smtClean="0"/>
            <a:t>ภูมิคุ้มกัน</a:t>
          </a:r>
          <a:endParaRPr lang="th-TH" sz="3200" b="1" kern="1200" dirty="0"/>
        </a:p>
      </dsp:txBody>
      <dsp:txXfrm>
        <a:off x="2577312" y="1644931"/>
        <a:ext cx="1091567" cy="1000603"/>
      </dsp:txXfrm>
    </dsp:sp>
    <dsp:sp modelId="{030D9688-B882-4439-A528-3F1C24153B2E}">
      <dsp:nvSpPr>
        <dsp:cNvPr id="0" name=""/>
        <dsp:cNvSpPr/>
      </dsp:nvSpPr>
      <dsp:spPr>
        <a:xfrm>
          <a:off x="708002" y="1174951"/>
          <a:ext cx="1819279" cy="181927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200" b="1" kern="1200" dirty="0" smtClean="0"/>
            <a:t>มีเหตุผล</a:t>
          </a:r>
          <a:endParaRPr lang="th-TH" sz="3200" b="1" kern="1200" dirty="0"/>
        </a:p>
      </dsp:txBody>
      <dsp:txXfrm>
        <a:off x="879318" y="1644931"/>
        <a:ext cx="1091567" cy="100060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4254BD-216B-4DD7-9B47-EEEA5C1DB621}">
      <dsp:nvSpPr>
        <dsp:cNvPr id="0" name=""/>
        <dsp:cNvSpPr/>
      </dsp:nvSpPr>
      <dsp:spPr>
        <a:xfrm rot="16200000">
          <a:off x="767" y="324034"/>
          <a:ext cx="1709384" cy="1709384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/>
            <a:t>ความรู้</a:t>
          </a:r>
          <a:endParaRPr lang="th-TH" sz="2800" b="1" kern="1200" dirty="0"/>
        </a:p>
      </dsp:txBody>
      <dsp:txXfrm rot="16200000">
        <a:off x="767" y="324034"/>
        <a:ext cx="1709384" cy="1709384"/>
      </dsp:txXfrm>
    </dsp:sp>
    <dsp:sp modelId="{0260476E-3EA2-4FCB-8113-7AAD9A54F621}">
      <dsp:nvSpPr>
        <dsp:cNvPr id="0" name=""/>
        <dsp:cNvSpPr/>
      </dsp:nvSpPr>
      <dsp:spPr>
        <a:xfrm rot="5400000">
          <a:off x="1826029" y="324034"/>
          <a:ext cx="1709384" cy="1709384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/>
            <a:t>คุณธรรม</a:t>
          </a:r>
          <a:endParaRPr lang="th-TH" sz="2800" b="1" kern="1200" dirty="0"/>
        </a:p>
      </dsp:txBody>
      <dsp:txXfrm rot="5400000">
        <a:off x="1826029" y="324034"/>
        <a:ext cx="1709384" cy="1709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25/01/56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10: Culture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Introduction of Culture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Culture and Marketing Management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The Nature of Culture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Thai Culture and Consumer Behavior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Sufficiency Economy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The Exploration of Culture and Values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Culture and Marketing Management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569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ธรรมชาติของวัฒนธรรม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027" y="1928802"/>
            <a:ext cx="1803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ภาษาและสัญลักษณ์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4414" y="2395831"/>
            <a:ext cx="628651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2400" b="1" dirty="0" smtClean="0"/>
              <a:t>ภาษาและสัญลักษณ์เป็นเครื่องมือสำคัญในการถ่ายทอดวัฒนธรรม </a:t>
            </a:r>
            <a:endParaRPr lang="en-US" sz="2400" b="1" dirty="0" smtClean="0"/>
          </a:p>
        </p:txBody>
      </p:sp>
      <p:pic>
        <p:nvPicPr>
          <p:cNvPr id="2051" name="Picture 3" descr="L_CEI_dec2011_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789040"/>
            <a:ext cx="4836426" cy="200026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214414" y="3000372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 smtClean="0"/>
              <a:t>ภาษาและวัฒนธรรมท้องถิ่น</a:t>
            </a:r>
            <a:endParaRPr lang="th-TH" sz="2400" dirty="0"/>
          </a:p>
        </p:txBody>
      </p:sp>
      <p:pic>
        <p:nvPicPr>
          <p:cNvPr id="10" name="Picture 9" descr="IMG_15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1031885" y="3944779"/>
            <a:ext cx="2937835" cy="2194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Culture and Marketing Management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569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ธรรมชาติของวัฒนธรรม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027" y="1928802"/>
            <a:ext cx="923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พิธีกรรม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4414" y="2395831"/>
            <a:ext cx="764386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2400" b="1" dirty="0" smtClean="0"/>
              <a:t>พิธีกรรมเป็นเสมือนสัญลักษณ์ด้านการกระทำ มีขั้นตอนที่ชัดเจน มีการกระทำอย่างต่อเนื่อง</a:t>
            </a:r>
            <a:endParaRPr lang="en-US" sz="2400" b="1" dirty="0" smtClean="0"/>
          </a:p>
        </p:txBody>
      </p:sp>
      <p:pic>
        <p:nvPicPr>
          <p:cNvPr id="4098" name="Picture 2" descr="95d7aa6751659d232107f4012440329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143248"/>
            <a:ext cx="3220344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Culture and Marketing Management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569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ธรรมชาติของวัฒนธรรม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8662" y="1785926"/>
            <a:ext cx="8072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Ritual and Product: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The culture process model indentifies rituals as ways of moving meanings from the to consumer.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1538" y="2539269"/>
            <a:ext cx="5054589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000" b="1" dirty="0" smtClean="0">
                <a:solidFill>
                  <a:srgbClr val="C00000"/>
                </a:solidFill>
              </a:rPr>
              <a:t>Acquisition Rituals: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Rituals of  purchasing/acquisition the product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sz="2000" b="1" dirty="0" smtClean="0">
                <a:solidFill>
                  <a:srgbClr val="C00000"/>
                </a:solidFill>
              </a:rPr>
              <a:t>Possession Rituals: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Rituals help consumers acquire the meanings in product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AutoNum type="arabicParenR"/>
            </a:pPr>
            <a:r>
              <a:rPr lang="en-US" sz="2000" b="1" dirty="0" smtClean="0">
                <a:solidFill>
                  <a:srgbClr val="C00000"/>
                </a:solidFill>
              </a:rPr>
              <a:t>Exchange Rituals: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Certain meanings can be transferred to consumer through exchange ritual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sz="2000" b="1" dirty="0" smtClean="0">
                <a:solidFill>
                  <a:srgbClr val="C00000"/>
                </a:solidFill>
              </a:rPr>
              <a:t>Grooming Rituals: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sz="2000" b="1" dirty="0" smtClean="0">
                <a:solidFill>
                  <a:srgbClr val="C00000"/>
                </a:solidFill>
              </a:rPr>
              <a:t>Divestment Rituals: </a:t>
            </a:r>
            <a:br>
              <a:rPr lang="en-US" sz="2000" b="1" dirty="0" smtClean="0">
                <a:solidFill>
                  <a:srgbClr val="C00000"/>
                </a:solidFill>
              </a:rPr>
            </a:br>
            <a:r>
              <a:rPr lang="en-US" dirty="0" smtClean="0"/>
              <a:t>Remove meaning from products</a:t>
            </a:r>
          </a:p>
          <a:p>
            <a:pPr marL="342900" indent="-342900">
              <a:buAutoNum type="arabicParenR"/>
            </a:pPr>
            <a:endParaRPr lang="en-US" dirty="0"/>
          </a:p>
        </p:txBody>
      </p:sp>
      <p:pic>
        <p:nvPicPr>
          <p:cNvPr id="13" name="Picture 12" descr="Ritual-P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3357562"/>
            <a:ext cx="1381134" cy="1035850"/>
          </a:xfrm>
          <a:prstGeom prst="rect">
            <a:avLst/>
          </a:prstGeom>
        </p:spPr>
      </p:pic>
      <p:pic>
        <p:nvPicPr>
          <p:cNvPr id="16" name="Picture 15" descr="Ritual-A-0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2143116"/>
            <a:ext cx="1524004" cy="1143003"/>
          </a:xfrm>
          <a:prstGeom prst="rect">
            <a:avLst/>
          </a:prstGeom>
        </p:spPr>
      </p:pic>
      <p:pic>
        <p:nvPicPr>
          <p:cNvPr id="17" name="Picture 16" descr="Ritual-E-01.jpg"/>
          <p:cNvPicPr>
            <a:picLocks noChangeAspect="1"/>
          </p:cNvPicPr>
          <p:nvPr/>
        </p:nvPicPr>
        <p:blipFill>
          <a:blip r:embed="rId5" cstate="print"/>
          <a:srcRect l="1613" t="8196" r="52374" b="10655"/>
          <a:stretch>
            <a:fillRect/>
          </a:stretch>
        </p:blipFill>
        <p:spPr>
          <a:xfrm>
            <a:off x="6715140" y="3643314"/>
            <a:ext cx="1714512" cy="1487468"/>
          </a:xfrm>
          <a:prstGeom prst="rect">
            <a:avLst/>
          </a:prstGeom>
        </p:spPr>
      </p:pic>
      <p:pic>
        <p:nvPicPr>
          <p:cNvPr id="19" name="Picture 18" descr="Ritual-G-02.jpg"/>
          <p:cNvPicPr>
            <a:picLocks noChangeAspect="1"/>
          </p:cNvPicPr>
          <p:nvPr/>
        </p:nvPicPr>
        <p:blipFill>
          <a:blip r:embed="rId6" cstate="print"/>
          <a:srcRect t="13334"/>
          <a:stretch>
            <a:fillRect/>
          </a:stretch>
        </p:blipFill>
        <p:spPr>
          <a:xfrm>
            <a:off x="3000364" y="4892622"/>
            <a:ext cx="735952" cy="928670"/>
          </a:xfrm>
          <a:prstGeom prst="rect">
            <a:avLst/>
          </a:prstGeom>
        </p:spPr>
      </p:pic>
      <p:pic>
        <p:nvPicPr>
          <p:cNvPr id="20" name="Picture 19" descr="Ritual-D-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71934" y="5572140"/>
            <a:ext cx="1131868" cy="8566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Culture and Marketing Management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569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ธรรมชาติของวัฒนธรรม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1928802"/>
            <a:ext cx="1483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เรื่องเล่า </a:t>
            </a:r>
            <a:r>
              <a:rPr lang="en-US" sz="2400" b="1" dirty="0" smtClean="0">
                <a:solidFill>
                  <a:srgbClr val="FF0000"/>
                </a:solidFill>
              </a:rPr>
              <a:t>(Myth)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1600" y="2258869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ngsana New" pitchFamily="18" charset="-34"/>
                <a:cs typeface="Angsana New" pitchFamily="18" charset="-34"/>
              </a:rPr>
              <a:t>A </a:t>
            </a:r>
            <a:r>
              <a:rPr lang="en-US" sz="3200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Myth</a:t>
            </a:r>
            <a:r>
              <a:rPr lang="en-US" sz="2400" dirty="0" smtClean="0">
                <a:solidFill>
                  <a:srgbClr val="000000"/>
                </a:solidFill>
                <a:latin typeface="Angsana New" pitchFamily="18" charset="-34"/>
                <a:cs typeface="Angsana New" pitchFamily="18" charset="-34"/>
              </a:rPr>
              <a:t> is a Story Containing Symbolic Elements That Expresses the Shared Emotions and Ideals Of a Culture.  Myths Serve 4 Interrelated Functions in a Culture: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5616" y="3415640"/>
            <a:ext cx="7524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Metaphysical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th-TH" sz="2800" dirty="0" smtClean="0">
                <a:solidFill>
                  <a:schemeClr val="accent1">
                    <a:lumMod val="75000"/>
                  </a:schemeClr>
                </a:solidFill>
              </a:rPr>
              <a:t>อภิปรัชญา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): </a:t>
            </a:r>
            <a:r>
              <a:rPr lang="th-TH" sz="2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th-TH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th-TH" sz="2800" dirty="0" smtClean="0">
                <a:solidFill>
                  <a:schemeClr val="accent1">
                    <a:lumMod val="75000"/>
                  </a:schemeClr>
                </a:solidFill>
              </a:rPr>
              <a:t>    ปรัชญาว่าด้วยความจริงในธรรมชาติ ซึ่งรวมทั้ง ชีวิต โลก และภาวะเหนือ</a:t>
            </a:r>
            <a:br>
              <a:rPr lang="th-TH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th-TH" sz="2800" dirty="0" smtClean="0">
                <a:solidFill>
                  <a:schemeClr val="accent1">
                    <a:lumMod val="75000"/>
                  </a:schemeClr>
                </a:solidFill>
              </a:rPr>
              <a:t>    ธรรมชาติ เช่น พระเจ้า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Cosmological</a:t>
            </a:r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h-TH" sz="2800" dirty="0" smtClean="0">
                <a:solidFill>
                  <a:schemeClr val="accent1">
                    <a:lumMod val="75000"/>
                  </a:schemeClr>
                </a:solidFill>
              </a:rPr>
              <a:t>(จักรวาลวิทยา)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Psychological</a:t>
            </a:r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h-TH" sz="2800" dirty="0" smtClean="0">
                <a:solidFill>
                  <a:schemeClr val="accent1">
                    <a:lumMod val="75000"/>
                  </a:schemeClr>
                </a:solidFill>
              </a:rPr>
              <a:t>(จิตวิทยา) 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Sociological</a:t>
            </a:r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h-TH" sz="2800" dirty="0" smtClean="0">
                <a:solidFill>
                  <a:schemeClr val="accent1">
                    <a:lumMod val="75000"/>
                  </a:schemeClr>
                </a:solidFill>
              </a:rPr>
              <a:t>(สังคมวิทยา) 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Thai Culture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วัฒนธรรมและค่านิยมของคนไทย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027" y="1928802"/>
            <a:ext cx="1814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1. นิยมความร่ำรวย 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5122" name="Picture 2" descr="amway_thai_p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357429"/>
            <a:ext cx="2071702" cy="1681027"/>
          </a:xfrm>
          <a:prstGeom prst="rect">
            <a:avLst/>
          </a:prstGeom>
          <a:noFill/>
        </p:spPr>
      </p:pic>
      <p:pic>
        <p:nvPicPr>
          <p:cNvPr id="5124" name="Picture 4" descr="Picture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2143116"/>
            <a:ext cx="3003942" cy="214314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142976" y="4572008"/>
            <a:ext cx="1330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2. นิยมอำนาจ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5125" name="Picture 5" descr="0025561_300"/>
          <p:cNvPicPr>
            <a:picLocks noChangeAspect="1" noChangeArrowheads="1"/>
          </p:cNvPicPr>
          <p:nvPr/>
        </p:nvPicPr>
        <p:blipFill>
          <a:blip r:embed="rId5" cstate="print"/>
          <a:srcRect l="2266" t="4382" r="1489" b="3076"/>
          <a:stretch>
            <a:fillRect/>
          </a:stretch>
        </p:blipFill>
        <p:spPr bwMode="auto">
          <a:xfrm>
            <a:off x="3071802" y="4714884"/>
            <a:ext cx="4071966" cy="1865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Thai Culture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วัฒนธรรมและค่านิยมของคนไทย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027" y="1928802"/>
            <a:ext cx="1669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3. เคารพผู้อาวุโส</a:t>
            </a:r>
            <a:r>
              <a:rPr lang="th-TH" sz="2400" dirty="0" smtClean="0">
                <a:solidFill>
                  <a:srgbClr val="FF0000"/>
                </a:solidFill>
              </a:rPr>
              <a:t> </a:t>
            </a:r>
            <a:r>
              <a:rPr lang="th-TH" sz="2400" b="1" dirty="0" smtClean="0">
                <a:solidFill>
                  <a:srgbClr val="FF0000"/>
                </a:solidFill>
              </a:rPr>
              <a:t> 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2976" y="4357694"/>
            <a:ext cx="1055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4. รักสนุก</a:t>
            </a:r>
            <a:r>
              <a:rPr lang="th-TH" sz="2400" dirty="0" smtClean="0">
                <a:solidFill>
                  <a:srgbClr val="FF0000"/>
                </a:solidFill>
              </a:rPr>
              <a:t> 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6146" name="Picture 2" descr="E9554835-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143116"/>
            <a:ext cx="1919682" cy="2286016"/>
          </a:xfrm>
          <a:prstGeom prst="rect">
            <a:avLst/>
          </a:prstGeom>
          <a:noFill/>
        </p:spPr>
      </p:pic>
      <p:pic>
        <p:nvPicPr>
          <p:cNvPr id="6147" name="Picture 3" descr="A19050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071678"/>
            <a:ext cx="2062410" cy="2286016"/>
          </a:xfrm>
          <a:prstGeom prst="rect">
            <a:avLst/>
          </a:prstGeom>
          <a:noFill/>
        </p:spPr>
      </p:pic>
      <p:pic>
        <p:nvPicPr>
          <p:cNvPr id="6148" name="Picture 4" descr="MO005"/>
          <p:cNvPicPr>
            <a:picLocks noChangeAspect="1" noChangeArrowheads="1"/>
          </p:cNvPicPr>
          <p:nvPr/>
        </p:nvPicPr>
        <p:blipFill>
          <a:blip r:embed="rId5" cstate="print"/>
          <a:srcRect r="51082" b="11723"/>
          <a:stretch>
            <a:fillRect/>
          </a:stretch>
        </p:blipFill>
        <p:spPr bwMode="auto">
          <a:xfrm>
            <a:off x="6786578" y="2071678"/>
            <a:ext cx="1850698" cy="2286016"/>
          </a:xfrm>
          <a:prstGeom prst="rect">
            <a:avLst/>
          </a:prstGeom>
          <a:noFill/>
        </p:spPr>
      </p:pic>
      <p:pic>
        <p:nvPicPr>
          <p:cNvPr id="6149" name="Picture 5" descr="13022344171302248678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1829" y="4743577"/>
            <a:ext cx="2873377" cy="1914409"/>
          </a:xfrm>
          <a:prstGeom prst="rect">
            <a:avLst/>
          </a:prstGeom>
          <a:noFill/>
        </p:spPr>
      </p:pic>
      <p:pic>
        <p:nvPicPr>
          <p:cNvPr id="6150" name="Picture 6" descr="thestar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612" y="4738463"/>
            <a:ext cx="1350311" cy="19179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Thai Culture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วัฒนธรรมและค่านิยมของคนไทย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027" y="1928802"/>
            <a:ext cx="1356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5. นิยมบริโภค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2976" y="4357694"/>
            <a:ext cx="1927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6. นิยมความหรูหรา</a:t>
            </a:r>
            <a:r>
              <a:rPr lang="th-TH" sz="2400" dirty="0" smtClean="0">
                <a:solidFill>
                  <a:srgbClr val="FF0000"/>
                </a:solidFill>
              </a:rPr>
              <a:t>  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7170" name="Picture 2" descr="iq954af6c9ecbc269f4673c8e5d984ab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098665"/>
            <a:ext cx="1705001" cy="2327739"/>
          </a:xfrm>
          <a:prstGeom prst="rect">
            <a:avLst/>
          </a:prstGeom>
          <a:noFill/>
        </p:spPr>
      </p:pic>
      <p:pic>
        <p:nvPicPr>
          <p:cNvPr id="7171" name="Picture 3" descr="15-54-47-16230115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143116"/>
            <a:ext cx="2925368" cy="2179588"/>
          </a:xfrm>
          <a:prstGeom prst="rect">
            <a:avLst/>
          </a:prstGeom>
          <a:noFill/>
        </p:spPr>
      </p:pic>
      <p:pic>
        <p:nvPicPr>
          <p:cNvPr id="7172" name="Picture 4" descr="newsLarge2560_Paradise-Cineplex-Opening"/>
          <p:cNvPicPr>
            <a:picLocks noChangeAspect="1" noChangeArrowheads="1"/>
          </p:cNvPicPr>
          <p:nvPr/>
        </p:nvPicPr>
        <p:blipFill>
          <a:blip r:embed="rId5" cstate="print"/>
          <a:srcRect b="26424"/>
          <a:stretch>
            <a:fillRect/>
          </a:stretch>
        </p:blipFill>
        <p:spPr bwMode="auto">
          <a:xfrm>
            <a:off x="3039809" y="4500570"/>
            <a:ext cx="2175133" cy="207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Thai Culture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วัฒนธรรมและค่านิยมของคนไทย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027" y="1928802"/>
            <a:ext cx="2593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7. นิยมเครื่องรางและโชคลาง</a:t>
            </a:r>
            <a:r>
              <a:rPr lang="th-TH" sz="2400" dirty="0" smtClean="0">
                <a:solidFill>
                  <a:srgbClr val="FF0000"/>
                </a:solidFill>
              </a:rPr>
              <a:t> 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2976" y="4357694"/>
            <a:ext cx="2021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8. นิยมทำบุญสร้างวัด</a:t>
            </a:r>
            <a:r>
              <a:rPr lang="th-TH" sz="2400" dirty="0" smtClean="0">
                <a:solidFill>
                  <a:srgbClr val="FF0000"/>
                </a:solidFill>
              </a:rPr>
              <a:t> 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8194" name="Picture 2" descr="PT-Horo_6x10_noHut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000240"/>
            <a:ext cx="1403392" cy="2143140"/>
          </a:xfrm>
          <a:prstGeom prst="rect">
            <a:avLst/>
          </a:prstGeom>
          <a:noFill/>
        </p:spPr>
      </p:pic>
      <p:pic>
        <p:nvPicPr>
          <p:cNvPr id="8195" name="Picture 3" descr="Bank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428868"/>
            <a:ext cx="3696056" cy="1714512"/>
          </a:xfrm>
          <a:prstGeom prst="rect">
            <a:avLst/>
          </a:prstGeom>
          <a:noFill/>
        </p:spPr>
      </p:pic>
      <p:pic>
        <p:nvPicPr>
          <p:cNvPr id="8196" name="Picture 4" descr="_1_~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4786346"/>
            <a:ext cx="2996722" cy="2000240"/>
          </a:xfrm>
          <a:prstGeom prst="rect">
            <a:avLst/>
          </a:prstGeom>
          <a:noFill/>
        </p:spPr>
      </p:pic>
      <p:pic>
        <p:nvPicPr>
          <p:cNvPr id="8197" name="Picture 5" descr="bus0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5" y="4357694"/>
            <a:ext cx="3135085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Thai Culture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วัฒนธรรมและค่านิยมของคนไทย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027" y="1928802"/>
            <a:ext cx="1744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9. นิยมพูดเกินจริง</a:t>
            </a:r>
            <a:r>
              <a:rPr lang="th-TH" sz="2400" dirty="0" smtClean="0">
                <a:solidFill>
                  <a:srgbClr val="FF0000"/>
                </a:solidFill>
              </a:rPr>
              <a:t> 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2976" y="4357694"/>
            <a:ext cx="3169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10. ตามใจตนเอง (ขาดระเบียบวินัย)</a:t>
            </a:r>
            <a:r>
              <a:rPr lang="th-TH" sz="2400" dirty="0" smtClean="0">
                <a:solidFill>
                  <a:srgbClr val="FF0000"/>
                </a:solidFill>
              </a:rPr>
              <a:t> 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9218" name="Picture 2" descr="b_happy_01"/>
          <p:cNvPicPr>
            <a:picLocks noChangeAspect="1" noChangeArrowheads="1"/>
          </p:cNvPicPr>
          <p:nvPr/>
        </p:nvPicPr>
        <p:blipFill>
          <a:blip r:embed="rId3" cstate="print"/>
          <a:srcRect l="11136" t="3993" r="16379"/>
          <a:stretch>
            <a:fillRect/>
          </a:stretch>
        </p:blipFill>
        <p:spPr bwMode="auto">
          <a:xfrm>
            <a:off x="5857884" y="2071678"/>
            <a:ext cx="2849724" cy="2214578"/>
          </a:xfrm>
          <a:prstGeom prst="rect">
            <a:avLst/>
          </a:prstGeom>
          <a:noFill/>
        </p:spPr>
      </p:pic>
      <p:pic>
        <p:nvPicPr>
          <p:cNvPr id="9219" name="Picture 3" descr="20081029506_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071678"/>
            <a:ext cx="2835296" cy="2127196"/>
          </a:xfrm>
          <a:prstGeom prst="rect">
            <a:avLst/>
          </a:prstGeom>
          <a:noFill/>
        </p:spPr>
      </p:pic>
      <p:pic>
        <p:nvPicPr>
          <p:cNvPr id="9220" name="Picture 4" descr="75498n_001-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4786322"/>
            <a:ext cx="2792846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Thai Culture and Consumer Behavior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วัฒนธรรมและค่านิยมของคนไทย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027" y="1928802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th-TH" sz="2400" b="1" dirty="0" smtClean="0">
                <a:solidFill>
                  <a:srgbClr val="FF0000"/>
                </a:solidFill>
              </a:rPr>
              <a:t>. </a:t>
            </a:r>
            <a:r>
              <a:rPr lang="th-TH" sz="2400" b="1" dirty="0" smtClean="0">
                <a:solidFill>
                  <a:srgbClr val="FF0000"/>
                </a:solidFill>
              </a:rPr>
              <a:t>ชอบของแถม  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10242" name="Picture 2" descr="1_1_~1"/>
          <p:cNvPicPr>
            <a:picLocks noChangeAspect="1" noChangeArrowheads="1"/>
          </p:cNvPicPr>
          <p:nvPr/>
        </p:nvPicPr>
        <p:blipFill>
          <a:blip r:embed="rId3" cstate="print"/>
          <a:srcRect t="2463"/>
          <a:stretch>
            <a:fillRect/>
          </a:stretch>
        </p:blipFill>
        <p:spPr bwMode="auto">
          <a:xfrm>
            <a:off x="1285852" y="2500306"/>
            <a:ext cx="857933" cy="1143008"/>
          </a:xfrm>
          <a:prstGeom prst="rect">
            <a:avLst/>
          </a:prstGeom>
          <a:noFill/>
        </p:spPr>
      </p:pic>
      <p:pic>
        <p:nvPicPr>
          <p:cNvPr id="10243" name="Picture 3" descr="imagesCAIYDFW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5072074"/>
            <a:ext cx="857256" cy="1210159"/>
          </a:xfrm>
          <a:prstGeom prst="rect">
            <a:avLst/>
          </a:prstGeom>
          <a:noFill/>
        </p:spPr>
      </p:pic>
      <p:pic>
        <p:nvPicPr>
          <p:cNvPr id="10244" name="Picture 4" descr="img-20110918-wa0001_1"/>
          <p:cNvPicPr>
            <a:picLocks noChangeAspect="1" noChangeArrowheads="1"/>
          </p:cNvPicPr>
          <p:nvPr/>
        </p:nvPicPr>
        <p:blipFill>
          <a:blip r:embed="rId5" cstate="print"/>
          <a:srcRect l="48862"/>
          <a:stretch>
            <a:fillRect/>
          </a:stretch>
        </p:blipFill>
        <p:spPr bwMode="auto">
          <a:xfrm>
            <a:off x="1285852" y="3857628"/>
            <a:ext cx="863226" cy="1097825"/>
          </a:xfrm>
          <a:prstGeom prst="rect">
            <a:avLst/>
          </a:prstGeom>
          <a:noFill/>
        </p:spPr>
      </p:pic>
      <p:pic>
        <p:nvPicPr>
          <p:cNvPr id="16" name="Picture 15" descr="ข้าวมันไก่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43174" y="2428868"/>
            <a:ext cx="5461016" cy="4095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Introduction of 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1936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What is Culture?</a:t>
            </a:r>
            <a:endParaRPr lang="th-TH" sz="2800" b="1" dirty="0">
              <a:solidFill>
                <a:srgbClr val="861E86"/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1571604" y="221455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Sufficiency Economy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1898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เศรษฐกิจพอเพียง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2524132" y="1643050"/>
          <a:ext cx="4548198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Diagram 12"/>
          <p:cNvGraphicFramePr/>
          <p:nvPr/>
        </p:nvGraphicFramePr>
        <p:xfrm>
          <a:off x="3036083" y="4429132"/>
          <a:ext cx="3536181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marL="0" lvl="6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Exploration of Culture and Value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เครื่องมือในการสำรวจวัฒนธรรม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3428" y="2204864"/>
            <a:ext cx="563487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Content analysis </a:t>
            </a:r>
            <a:r>
              <a:rPr lang="th-TH" sz="2800" b="1" dirty="0" smtClean="0"/>
              <a:t>(การวิเคราะห์เนื้อหา</a:t>
            </a:r>
            <a:r>
              <a:rPr lang="en-US" sz="2800" b="1" dirty="0" smtClean="0"/>
              <a:t>) </a:t>
            </a:r>
            <a:r>
              <a:rPr lang="th-TH" sz="2800" b="1" dirty="0" smtClean="0"/>
              <a:t/>
            </a:r>
            <a:br>
              <a:rPr lang="th-TH" sz="2800" b="1" dirty="0" smtClean="0"/>
            </a:br>
            <a:r>
              <a:rPr lang="th-TH" sz="2800" b="1" dirty="0" smtClean="0"/>
              <a:t>     </a:t>
            </a:r>
            <a:r>
              <a:rPr lang="th-TH" sz="2800" dirty="0" smtClean="0"/>
              <a:t>การศึกษาจากข้อมูลในรูปแบบต่าง ๆ </a:t>
            </a:r>
          </a:p>
          <a:p>
            <a:pPr>
              <a:buFont typeface="Courier New" pitchFamily="49" charset="0"/>
              <a:buChar char="o"/>
            </a:pPr>
            <a:endParaRPr lang="th-TH" sz="2800" dirty="0" smtClean="0"/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Consumer fieldwork </a:t>
            </a:r>
            <a:r>
              <a:rPr lang="th-TH" sz="2800" b="1" dirty="0" smtClean="0"/>
              <a:t>(การสำรวจผู้บริโภคภาคสนาม</a:t>
            </a:r>
            <a:r>
              <a:rPr lang="en-US" sz="2800" b="1" dirty="0" smtClean="0"/>
              <a:t>) </a:t>
            </a:r>
            <a:r>
              <a:rPr lang="th-TH" sz="2800" b="1" dirty="0" smtClean="0"/>
              <a:t/>
            </a:r>
            <a:br>
              <a:rPr lang="th-TH" sz="2800" b="1" dirty="0" smtClean="0"/>
            </a:br>
            <a:r>
              <a:rPr lang="th-TH" sz="2800" b="1" dirty="0" smtClean="0"/>
              <a:t>     </a:t>
            </a:r>
            <a:r>
              <a:rPr lang="th-TH" sz="2800" dirty="0" smtClean="0"/>
              <a:t>การสังเกตผู้บริโภคที่แสดงออก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marL="0" lvl="6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Exploration of Culture and Value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เครื่องมือในการสำรวจค่านิยม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770894" y="2500306"/>
            <a:ext cx="2186200" cy="1895296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th-TH" sz="2800" b="1" dirty="0" err="1" smtClean="0">
                <a:solidFill>
                  <a:srgbClr val="861E86"/>
                </a:solidFill>
              </a:rPr>
              <a:t>Rokeach</a:t>
            </a:r>
            <a:r>
              <a:rPr lang="th-TH" sz="2800" b="1" dirty="0" smtClean="0">
                <a:solidFill>
                  <a:srgbClr val="861E86"/>
                </a:solidFill>
              </a:rPr>
              <a:t> </a:t>
            </a:r>
            <a:r>
              <a:rPr lang="th-TH" sz="2800" b="1" dirty="0" err="1" smtClean="0">
                <a:solidFill>
                  <a:srgbClr val="861E86"/>
                </a:solidFill>
              </a:rPr>
              <a:t>Value</a:t>
            </a:r>
            <a:endParaRPr lang="th-TH" sz="2800" b="1" dirty="0" smtClean="0">
              <a:solidFill>
                <a:srgbClr val="861E86"/>
              </a:solidFill>
            </a:endParaRPr>
          </a:p>
          <a:p>
            <a:pPr algn="ctr"/>
            <a:r>
              <a:rPr lang="th-TH" sz="2800" b="1" dirty="0" smtClean="0">
                <a:solidFill>
                  <a:srgbClr val="861E86"/>
                </a:solidFill>
              </a:rPr>
              <a:t> </a:t>
            </a:r>
            <a:r>
              <a:rPr lang="th-TH" sz="2800" b="1" dirty="0" err="1" smtClean="0">
                <a:solidFill>
                  <a:srgbClr val="861E86"/>
                </a:solidFill>
              </a:rPr>
              <a:t>Survey</a:t>
            </a:r>
            <a:r>
              <a:rPr lang="th-TH" sz="2800" b="1" dirty="0" smtClean="0">
                <a:solidFill>
                  <a:srgbClr val="861E86"/>
                </a:solidFill>
              </a:rPr>
              <a:t> (</a:t>
            </a:r>
            <a:r>
              <a:rPr lang="th-TH" sz="2800" b="1" dirty="0" err="1" smtClean="0">
                <a:solidFill>
                  <a:srgbClr val="861E86"/>
                </a:solidFill>
              </a:rPr>
              <a:t>RVS</a:t>
            </a:r>
            <a:r>
              <a:rPr lang="th-TH" sz="2800" b="1" dirty="0" smtClean="0">
                <a:solidFill>
                  <a:srgbClr val="861E86"/>
                </a:solidFill>
              </a:rPr>
              <a:t>)</a:t>
            </a:r>
          </a:p>
        </p:txBody>
      </p:sp>
      <p:sp>
        <p:nvSpPr>
          <p:cNvPr id="6" name="Right Arrow 5"/>
          <p:cNvSpPr/>
          <p:nvPr/>
        </p:nvSpPr>
        <p:spPr>
          <a:xfrm>
            <a:off x="5171408" y="2643182"/>
            <a:ext cx="1643074" cy="164307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en-US" sz="2800" b="1" dirty="0" smtClean="0"/>
              <a:t>Factor Analysis</a:t>
            </a:r>
            <a:endParaRPr lang="th-TH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7028796" y="2786058"/>
            <a:ext cx="1186542" cy="13849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861E86"/>
                </a:solidFill>
              </a:rPr>
              <a:t>Common</a:t>
            </a:r>
          </a:p>
          <a:p>
            <a:pPr algn="ctr"/>
            <a:r>
              <a:rPr lang="en-US" sz="2800" b="1" dirty="0" smtClean="0">
                <a:solidFill>
                  <a:srgbClr val="861E86"/>
                </a:solidFill>
              </a:rPr>
              <a:t>Values of </a:t>
            </a:r>
          </a:p>
          <a:p>
            <a:pPr algn="ctr"/>
            <a:r>
              <a:rPr lang="en-US" sz="2800" b="1" dirty="0" smtClean="0">
                <a:solidFill>
                  <a:srgbClr val="861E86"/>
                </a:solidFill>
              </a:rPr>
              <a:t>Society</a:t>
            </a:r>
            <a:endParaRPr lang="th-TH" sz="2800" b="1" dirty="0" smtClean="0">
              <a:solidFill>
                <a:srgbClr val="861E86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1242318" y="2974959"/>
            <a:ext cx="1144865" cy="954107"/>
          </a:xfrm>
          <a:custGeom>
            <a:avLst/>
            <a:gdLst>
              <a:gd name="connsiteX0" fmla="*/ 0 w 1144865"/>
              <a:gd name="connsiteY0" fmla="*/ 0 h 523220"/>
              <a:gd name="connsiteX1" fmla="*/ 1144865 w 1144865"/>
              <a:gd name="connsiteY1" fmla="*/ 0 h 523220"/>
              <a:gd name="connsiteX2" fmla="*/ 1144865 w 1144865"/>
              <a:gd name="connsiteY2" fmla="*/ 523220 h 523220"/>
              <a:gd name="connsiteX3" fmla="*/ 0 w 1144865"/>
              <a:gd name="connsiteY3" fmla="*/ 523220 h 523220"/>
              <a:gd name="connsiteX4" fmla="*/ 0 w 1144865"/>
              <a:gd name="connsiteY4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865" h="523220">
                <a:moveTo>
                  <a:pt x="0" y="0"/>
                </a:moveTo>
                <a:lnTo>
                  <a:pt x="1144865" y="0"/>
                </a:lnTo>
                <a:lnTo>
                  <a:pt x="1144865" y="523220"/>
                </a:lnTo>
                <a:lnTo>
                  <a:pt x="0" y="52322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861E86"/>
                </a:solidFill>
              </a:rPr>
              <a:t>Sampling</a:t>
            </a:r>
          </a:p>
          <a:p>
            <a:pPr algn="ctr"/>
            <a:endParaRPr lang="th-TH" sz="2800" b="1" dirty="0" smtClean="0">
              <a:solidFill>
                <a:srgbClr val="861E8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10: Culture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Introduction of 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772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Culture has several important characteristics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988840"/>
            <a:ext cx="77768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Both"/>
            </a:pPr>
            <a:r>
              <a:rPr lang="en-US" sz="2800" dirty="0" smtClean="0"/>
              <a:t>Culture is </a:t>
            </a:r>
            <a:r>
              <a:rPr lang="en-US" sz="2800" b="1" i="1" dirty="0" smtClean="0">
                <a:solidFill>
                  <a:srgbClr val="C00000"/>
                </a:solidFill>
              </a:rPr>
              <a:t>comprehensive</a:t>
            </a:r>
            <a:r>
              <a:rPr lang="en-US" sz="2800" b="1" dirty="0" smtClean="0">
                <a:solidFill>
                  <a:srgbClr val="C00000"/>
                </a:solidFill>
              </a:rPr>
              <a:t>. </a:t>
            </a:r>
            <a:endParaRPr lang="th-TH" sz="2800" b="1" dirty="0" smtClean="0">
              <a:solidFill>
                <a:srgbClr val="C00000"/>
              </a:solidFill>
            </a:endParaRPr>
          </a:p>
          <a:p>
            <a:pPr marL="514350" indent="-514350">
              <a:buAutoNum type="arabicParenBoth"/>
            </a:pPr>
            <a:r>
              <a:rPr lang="en-US" sz="2800" dirty="0" smtClean="0"/>
              <a:t>Culture is </a:t>
            </a:r>
            <a:r>
              <a:rPr lang="en-US" sz="2800" b="1" i="1" dirty="0" smtClean="0">
                <a:solidFill>
                  <a:srgbClr val="C00000"/>
                </a:solidFill>
              </a:rPr>
              <a:t>learned </a:t>
            </a:r>
            <a:r>
              <a:rPr lang="en-US" sz="2800" dirty="0" smtClean="0"/>
              <a:t>rather than being something we are born with. </a:t>
            </a:r>
            <a:endParaRPr lang="th-TH" sz="2800" dirty="0" smtClean="0"/>
          </a:p>
          <a:p>
            <a:pPr marL="514350" indent="-514350">
              <a:buAutoNum type="arabicParenBoth"/>
            </a:pPr>
            <a:r>
              <a:rPr lang="en-US" sz="2800" dirty="0" smtClean="0"/>
              <a:t>Culture is manifested within </a:t>
            </a:r>
            <a:r>
              <a:rPr lang="en-US" sz="2800" b="1" i="1" dirty="0" smtClean="0">
                <a:solidFill>
                  <a:srgbClr val="C00000"/>
                </a:solidFill>
              </a:rPr>
              <a:t>boundaries</a:t>
            </a:r>
            <a:r>
              <a:rPr lang="en-US" sz="2800" dirty="0" smtClean="0"/>
              <a:t> of acceptable behavior. </a:t>
            </a:r>
            <a:endParaRPr lang="th-TH" sz="2800" dirty="0" smtClean="0"/>
          </a:p>
          <a:p>
            <a:pPr marL="514350" indent="-514350">
              <a:buAutoNum type="arabicParenBoth"/>
            </a:pPr>
            <a:r>
              <a:rPr lang="en-US" sz="2800" dirty="0" smtClean="0"/>
              <a:t>Conscious awareness of cultural </a:t>
            </a:r>
            <a:r>
              <a:rPr lang="en-US" sz="2800" b="1" i="1" dirty="0" smtClean="0">
                <a:solidFill>
                  <a:srgbClr val="C00000"/>
                </a:solidFill>
              </a:rPr>
              <a:t>standards</a:t>
            </a:r>
            <a:r>
              <a:rPr lang="en-US" sz="2800" dirty="0" smtClean="0"/>
              <a:t> is limited. One American spy was intercepted by the Germans during World War II simply because of the way he held his knife and fork while eating. </a:t>
            </a:r>
            <a:endParaRPr lang="th-TH" sz="2800" dirty="0" smtClean="0"/>
          </a:p>
          <a:p>
            <a:pPr marL="514350" indent="-514350">
              <a:buAutoNum type="arabicParenBoth"/>
            </a:pPr>
            <a:r>
              <a:rPr lang="en-US" sz="2800" dirty="0" smtClean="0"/>
              <a:t>Cultures fall somewhere on a continuum between static and dynamic depending on how quickly they </a:t>
            </a:r>
            <a:r>
              <a:rPr lang="en-US" sz="2800" b="1" i="1" dirty="0" smtClean="0">
                <a:solidFill>
                  <a:srgbClr val="C00000"/>
                </a:solidFill>
              </a:rPr>
              <a:t>accept change</a:t>
            </a:r>
            <a:r>
              <a:rPr lang="en-US" sz="2800" dirty="0" smtClean="0"/>
              <a:t>.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Introduction of 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390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What is Pop Culture?</a:t>
            </a:r>
            <a:endParaRPr lang="th-TH" sz="2800" b="1" dirty="0">
              <a:solidFill>
                <a:srgbClr val="861E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240285"/>
            <a:ext cx="777686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Popular culture or pop culture </a:t>
            </a:r>
            <a:r>
              <a:rPr lang="th-TH" sz="2000" dirty="0" smtClean="0"/>
              <a:t>(วัฒนธรรมสมัยนิยม หรือ วัฒนธรรมร่วมสมัย)</a:t>
            </a:r>
            <a:endParaRPr lang="en-US" sz="2800" dirty="0" smtClean="0"/>
          </a:p>
          <a:p>
            <a:endParaRPr lang="en-US" sz="2800" b="1" dirty="0" smtClean="0"/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is the entirety of ideas, perspectives, attitudes, memes,</a:t>
            </a:r>
            <a:r>
              <a:rPr lang="en-US" sz="2400" baseline="30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images, and other phenomena that are within the mainstream of a given culture.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Introduction of 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5859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861E86"/>
                </a:solidFill>
              </a:rPr>
              <a:t>A Theoretical Model of Culture’s Influence on Behavior</a:t>
            </a:r>
            <a:endParaRPr lang="th-TH" sz="2800" b="1" dirty="0">
              <a:solidFill>
                <a:srgbClr val="861E86"/>
              </a:solidFill>
            </a:endParaRPr>
          </a:p>
        </p:txBody>
      </p:sp>
      <p:pic>
        <p:nvPicPr>
          <p:cNvPr id="8" name="Picture 8" descr="fig11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112" y="2132856"/>
            <a:ext cx="8028384" cy="408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Culture and Marketing Management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4253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ความสำคัญของวัฒนธรรมต่อนักการตลาด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pic>
        <p:nvPicPr>
          <p:cNvPr id="1026" name="Picture 2" descr="cards-n-kent-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857364"/>
            <a:ext cx="1217730" cy="1571636"/>
          </a:xfrm>
          <a:prstGeom prst="rect">
            <a:avLst/>
          </a:prstGeom>
          <a:noFill/>
        </p:spPr>
      </p:pic>
      <p:pic>
        <p:nvPicPr>
          <p:cNvPr id="1027" name="Picture 3" descr="Fashion%20Swimsuits%2052%2053_previ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500438"/>
            <a:ext cx="4857784" cy="3190220"/>
          </a:xfrm>
          <a:prstGeom prst="rect">
            <a:avLst/>
          </a:prstGeom>
          <a:noFill/>
        </p:spPr>
      </p:pic>
      <p:sp>
        <p:nvSpPr>
          <p:cNvPr id="10" name="Striped Right Arrow 9"/>
          <p:cNvSpPr/>
          <p:nvPr/>
        </p:nvSpPr>
        <p:spPr>
          <a:xfrm>
            <a:off x="3071802" y="2357430"/>
            <a:ext cx="882259" cy="928694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Box 11"/>
          <p:cNvSpPr txBox="1"/>
          <p:nvPr/>
        </p:nvSpPr>
        <p:spPr>
          <a:xfrm>
            <a:off x="1000100" y="2428868"/>
            <a:ext cx="19351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/>
              <a:t>ความเสี่ยงต่อ</a:t>
            </a:r>
          </a:p>
          <a:p>
            <a:pPr algn="ctr"/>
            <a:r>
              <a:rPr lang="th-TH" sz="2400" b="1" dirty="0" smtClean="0"/>
              <a:t>การถูกวิพากษ์วิจารณ์</a:t>
            </a:r>
            <a:endParaRPr lang="th-TH" sz="2400" b="1" dirty="0"/>
          </a:p>
        </p:txBody>
      </p:sp>
      <p:sp>
        <p:nvSpPr>
          <p:cNvPr id="13" name="Striped Right Arrow 12"/>
          <p:cNvSpPr/>
          <p:nvPr/>
        </p:nvSpPr>
        <p:spPr>
          <a:xfrm>
            <a:off x="3143240" y="4429132"/>
            <a:ext cx="882259" cy="928694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TextBox 15"/>
          <p:cNvSpPr txBox="1"/>
          <p:nvPr/>
        </p:nvSpPr>
        <p:spPr>
          <a:xfrm>
            <a:off x="1071538" y="4429132"/>
            <a:ext cx="17796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/>
              <a:t>ความเหมาะสมของ</a:t>
            </a:r>
          </a:p>
          <a:p>
            <a:pPr algn="ctr"/>
            <a:r>
              <a:rPr lang="th-TH" sz="2400" b="1" dirty="0" smtClean="0"/>
              <a:t>สินค้า</a:t>
            </a:r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 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569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ธรรมชาติของวัฒนธรรม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027" y="1928802"/>
            <a:ext cx="2098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การถ่ายทอดวัฒนธรรม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7488" y="2857496"/>
            <a:ext cx="2286016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000" dirty="0" smtClean="0"/>
              <a:t>การเรียนรู้จากสังคมที่ตนอยู่ </a:t>
            </a:r>
            <a:endParaRPr lang="en-US" sz="2000" dirty="0" smtClean="0"/>
          </a:p>
          <a:p>
            <a:pPr algn="ctr"/>
            <a:r>
              <a:rPr lang="en-US" sz="2000" dirty="0" smtClean="0"/>
              <a:t>(Enculturation)</a:t>
            </a:r>
            <a:endParaRPr lang="en-US" sz="20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2870125" y="4643446"/>
            <a:ext cx="2273379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th-TH" sz="2000" dirty="0" smtClean="0"/>
              <a:t>การเรียนรู้วัฒนธรรมใหม่</a:t>
            </a:r>
          </a:p>
          <a:p>
            <a:pPr algn="ctr"/>
            <a:r>
              <a:rPr lang="th-TH" sz="2000" dirty="0" smtClean="0"/>
              <a:t>จากคนต่างถิ่น </a:t>
            </a:r>
            <a:r>
              <a:rPr lang="en-US" sz="2000" dirty="0" smtClean="0"/>
              <a:t>(Acculturation) </a:t>
            </a:r>
            <a:endParaRPr lang="en-US" sz="20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715008" y="1857364"/>
            <a:ext cx="3214710" cy="45243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การเรียนอย่างเป็นทางการ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4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(Formal learning)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4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เป็นการเรียนรู้จากสังคมที่อาศัยอยู่</a:t>
            </a:r>
          </a:p>
          <a:p>
            <a:endParaRPr lang="th-TH" sz="24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การเรียนอย่างไม่เป็นทางการ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4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(Informal learning)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4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เกิดจากการสังเกตและเลียนแบบ</a:t>
            </a:r>
          </a:p>
          <a:p>
            <a:endParaRPr lang="th-TH" sz="24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การเรียนทางเทคนิค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4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(Technical learning)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เกิดจากการเรียนการสอนอย่างเป็นทางการ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5286380" y="2928934"/>
            <a:ext cx="35719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Right Arrow 22"/>
          <p:cNvSpPr/>
          <p:nvPr/>
        </p:nvSpPr>
        <p:spPr>
          <a:xfrm>
            <a:off x="5286380" y="4643446"/>
            <a:ext cx="35719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25" name="Straight Connector 24"/>
          <p:cNvCxnSpPr>
            <a:stCxn id="17" idx="0"/>
            <a:endCxn id="18" idx="1"/>
          </p:cNvCxnSpPr>
          <p:nvPr/>
        </p:nvCxnSpPr>
        <p:spPr>
          <a:xfrm rot="5400000" flipH="1" flipV="1">
            <a:off x="1970417" y="2999075"/>
            <a:ext cx="674707" cy="109943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44367" y="3886146"/>
            <a:ext cx="1627369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2000" b="1" dirty="0" smtClean="0"/>
              <a:t>การเรียนรู้วัฒนธรรม</a:t>
            </a:r>
            <a:endParaRPr lang="en-US" sz="2000" b="1" dirty="0" smtClean="0"/>
          </a:p>
        </p:txBody>
      </p:sp>
      <p:cxnSp>
        <p:nvCxnSpPr>
          <p:cNvPr id="27" name="Straight Connector 26"/>
          <p:cNvCxnSpPr>
            <a:stCxn id="17" idx="2"/>
            <a:endCxn id="19" idx="1"/>
          </p:cNvCxnSpPr>
          <p:nvPr/>
        </p:nvCxnSpPr>
        <p:spPr>
          <a:xfrm rot="16200000" flipH="1">
            <a:off x="1958522" y="4085785"/>
            <a:ext cx="711133" cy="111207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 Culture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569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ธรรมชาติของวัฒนธรรม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027" y="1928802"/>
            <a:ext cx="2098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การถ่ายทอดวัฒนธรรม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00232" y="2538707"/>
            <a:ext cx="242889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การป้องกันเลียนแบบ</a:t>
            </a:r>
          </a:p>
        </p:txBody>
      </p:sp>
      <p:pic>
        <p:nvPicPr>
          <p:cNvPr id="1026" name="Picture 2" descr="rate5b55d"/>
          <p:cNvPicPr>
            <a:picLocks noChangeAspect="1" noChangeArrowheads="1"/>
          </p:cNvPicPr>
          <p:nvPr/>
        </p:nvPicPr>
        <p:blipFill>
          <a:blip r:embed="rId3" cstate="print"/>
          <a:srcRect l="6570" t="7625" r="5804" b="5820"/>
          <a:stretch>
            <a:fillRect/>
          </a:stretch>
        </p:blipFill>
        <p:spPr bwMode="auto">
          <a:xfrm>
            <a:off x="5000628" y="1571612"/>
            <a:ext cx="3451234" cy="4702887"/>
          </a:xfrm>
          <a:prstGeom prst="rect">
            <a:avLst/>
          </a:prstGeom>
          <a:noFill/>
        </p:spPr>
      </p:pic>
      <p:pic>
        <p:nvPicPr>
          <p:cNvPr id="1027" name="Picture 3" descr="Johnni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3286124"/>
            <a:ext cx="3071834" cy="2174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Culture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Culture and Marketing Management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569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ธรรมชาติของวัฒนธรรม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027" y="1928802"/>
            <a:ext cx="1803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FF0000"/>
                </a:solidFill>
              </a:rPr>
              <a:t>ภาษาและสัญลักษณ์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4414" y="2395831"/>
            <a:ext cx="628651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2400" b="1" dirty="0" smtClean="0"/>
              <a:t>ภาษาและสัญลักษณ์เป็นเครื่องมือสำคัญในการถ่ายทอดวัฒนธรรม </a:t>
            </a:r>
            <a:endParaRPr lang="en-US" sz="2400" b="1" dirty="0" smtClean="0"/>
          </a:p>
        </p:txBody>
      </p:sp>
      <p:pic>
        <p:nvPicPr>
          <p:cNvPr id="3074" name="Picture 2" descr="DoiChaang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786190"/>
            <a:ext cx="2009254" cy="2000264"/>
          </a:xfrm>
          <a:prstGeom prst="rect">
            <a:avLst/>
          </a:prstGeom>
          <a:noFill/>
        </p:spPr>
      </p:pic>
      <p:pic>
        <p:nvPicPr>
          <p:cNvPr id="3075" name="Picture 3" descr="RTEmagicC_TLangHut_Logo_Large_copy_-_clear_background_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786189"/>
            <a:ext cx="1928826" cy="186453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214414" y="3071810"/>
            <a:ext cx="3698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 smtClean="0"/>
              <a:t>สัญลักษณ์ตราสินค้าที่สะท้อนถึงวัฒนธรรม</a:t>
            </a:r>
            <a:endParaRPr lang="th-TH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13642</TotalTime>
  <Words>650</Words>
  <Application>Microsoft Office PowerPoint</Application>
  <PresentationFormat>On-screen Show (4:3)</PresentationFormat>
  <Paragraphs>151</Paragraphs>
  <Slides>23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1428</cp:revision>
  <dcterms:created xsi:type="dcterms:W3CDTF">2011-07-14T07:15:29Z</dcterms:created>
  <dcterms:modified xsi:type="dcterms:W3CDTF">2013-01-25T14:19:00Z</dcterms:modified>
</cp:coreProperties>
</file>